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 id="2147483661" r:id="rId2"/>
  </p:sldMasterIdLst>
  <p:notesMasterIdLst>
    <p:notesMasterId r:id="rId25"/>
  </p:notesMasterIdLst>
  <p:sldIdLst>
    <p:sldId id="256" r:id="rId3"/>
    <p:sldId id="636" r:id="rId4"/>
    <p:sldId id="695" r:id="rId5"/>
    <p:sldId id="696" r:id="rId6"/>
    <p:sldId id="697" r:id="rId7"/>
    <p:sldId id="698" r:id="rId8"/>
    <p:sldId id="699" r:id="rId9"/>
    <p:sldId id="700" r:id="rId10"/>
    <p:sldId id="701" r:id="rId11"/>
    <p:sldId id="702" r:id="rId12"/>
    <p:sldId id="703" r:id="rId13"/>
    <p:sldId id="704" r:id="rId14"/>
    <p:sldId id="705" r:id="rId15"/>
    <p:sldId id="707" r:id="rId16"/>
    <p:sldId id="706" r:id="rId17"/>
    <p:sldId id="708" r:id="rId18"/>
    <p:sldId id="712" r:id="rId19"/>
    <p:sldId id="709" r:id="rId20"/>
    <p:sldId id="710" r:id="rId21"/>
    <p:sldId id="694" r:id="rId22"/>
    <p:sldId id="267" r:id="rId23"/>
    <p:sldId id="437"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94755" autoAdjust="0"/>
  </p:normalViewPr>
  <p:slideViewPr>
    <p:cSldViewPr>
      <p:cViewPr>
        <p:scale>
          <a:sx n="85" d="100"/>
          <a:sy n="85" d="100"/>
        </p:scale>
        <p:origin x="2904" y="8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222F2-AADE-B043-8A37-DF43B00C5083}" type="datetimeFigureOut">
              <a:rPr lang="en-US" smtClean="0"/>
              <a:t>2/18/23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A2229-081A-0B43-A1C9-77605703586E}" type="slidenum">
              <a:rPr lang="en-US" smtClean="0"/>
              <a:t>‹#›</a:t>
            </a:fld>
            <a:endParaRPr lang="en-US"/>
          </a:p>
        </p:txBody>
      </p:sp>
    </p:spTree>
    <p:extLst>
      <p:ext uri="{BB962C8B-B14F-4D97-AF65-F5344CB8AC3E}">
        <p14:creationId xmlns:p14="http://schemas.microsoft.com/office/powerpoint/2010/main" val="188106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C7071AD-D10E-214D-AB34-E01080F6D1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A1AED4-9AEF-9246-AE61-8CD3A7687A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358B56-EDC5-1D47-9FDB-BEFF02131949}"/>
              </a:ext>
            </a:extLst>
          </p:cNvPr>
          <p:cNvSpPr>
            <a:spLocks noGrp="1" noChangeArrowheads="1"/>
          </p:cNvSpPr>
          <p:nvPr>
            <p:ph type="sldNum" sz="quarter" idx="12"/>
          </p:nvPr>
        </p:nvSpPr>
        <p:spPr>
          <a:ln/>
        </p:spPr>
        <p:txBody>
          <a:bodyPr/>
          <a:lstStyle>
            <a:lvl1pPr>
              <a:defRPr/>
            </a:lvl1pPr>
          </a:lstStyle>
          <a:p>
            <a:fld id="{087D49F2-F122-B84D-9AAF-B4843B39761E}" type="slidenum">
              <a:rPr lang="en-US" altLang="en-US"/>
              <a:pPr/>
              <a:t>‹#›</a:t>
            </a:fld>
            <a:endParaRPr lang="en-US" altLang="en-US"/>
          </a:p>
        </p:txBody>
      </p:sp>
    </p:spTree>
    <p:extLst>
      <p:ext uri="{BB962C8B-B14F-4D97-AF65-F5344CB8AC3E}">
        <p14:creationId xmlns:p14="http://schemas.microsoft.com/office/powerpoint/2010/main" val="223368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D9289D-2CF1-9E4D-ACAF-B22D9B1B7B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68CA85-8382-8E45-996D-57E6F2A602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9698B4-0FC1-0449-B809-0B1414507DA0}"/>
              </a:ext>
            </a:extLst>
          </p:cNvPr>
          <p:cNvSpPr>
            <a:spLocks noGrp="1" noChangeArrowheads="1"/>
          </p:cNvSpPr>
          <p:nvPr>
            <p:ph type="sldNum" sz="quarter" idx="12"/>
          </p:nvPr>
        </p:nvSpPr>
        <p:spPr>
          <a:ln/>
        </p:spPr>
        <p:txBody>
          <a:bodyPr/>
          <a:lstStyle>
            <a:lvl1pPr>
              <a:defRPr/>
            </a:lvl1pPr>
          </a:lstStyle>
          <a:p>
            <a:fld id="{53196A97-4F6C-A749-81F8-7459B9FF2B2D}" type="slidenum">
              <a:rPr lang="en-US" altLang="en-US"/>
              <a:pPr/>
              <a:t>‹#›</a:t>
            </a:fld>
            <a:endParaRPr lang="en-US" altLang="en-US"/>
          </a:p>
        </p:txBody>
      </p:sp>
    </p:spTree>
    <p:extLst>
      <p:ext uri="{BB962C8B-B14F-4D97-AF65-F5344CB8AC3E}">
        <p14:creationId xmlns:p14="http://schemas.microsoft.com/office/powerpoint/2010/main" val="327947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923D95-46FE-364C-9342-756DE9442F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CF2666-1F9E-5E40-81AE-DB1D0155D9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5757FF-A2E3-9D4F-A31D-CC7907048877}"/>
              </a:ext>
            </a:extLst>
          </p:cNvPr>
          <p:cNvSpPr>
            <a:spLocks noGrp="1" noChangeArrowheads="1"/>
          </p:cNvSpPr>
          <p:nvPr>
            <p:ph type="sldNum" sz="quarter" idx="12"/>
          </p:nvPr>
        </p:nvSpPr>
        <p:spPr>
          <a:ln/>
        </p:spPr>
        <p:txBody>
          <a:bodyPr/>
          <a:lstStyle>
            <a:lvl1pPr>
              <a:defRPr/>
            </a:lvl1pPr>
          </a:lstStyle>
          <a:p>
            <a:fld id="{D19D6AB5-EFF2-2D4E-ABB5-1FDB896425FD}" type="slidenum">
              <a:rPr lang="en-US" altLang="en-US"/>
              <a:pPr/>
              <a:t>‹#›</a:t>
            </a:fld>
            <a:endParaRPr lang="en-US" altLang="en-US"/>
          </a:p>
        </p:txBody>
      </p:sp>
    </p:spTree>
    <p:extLst>
      <p:ext uri="{BB962C8B-B14F-4D97-AF65-F5344CB8AC3E}">
        <p14:creationId xmlns:p14="http://schemas.microsoft.com/office/powerpoint/2010/main" val="385672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C65CB6F5-FE1D-4642-8B73-33AEDC9950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F7C29E-70DB-2646-869C-D05CEF0331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7161AD-7B7A-3F40-AA62-6F5D1B374B8C}"/>
              </a:ext>
            </a:extLst>
          </p:cNvPr>
          <p:cNvSpPr>
            <a:spLocks noGrp="1" noChangeArrowheads="1"/>
          </p:cNvSpPr>
          <p:nvPr>
            <p:ph type="sldNum" sz="quarter" idx="12"/>
          </p:nvPr>
        </p:nvSpPr>
        <p:spPr>
          <a:ln/>
        </p:spPr>
        <p:txBody>
          <a:bodyPr/>
          <a:lstStyle>
            <a:lvl1pPr>
              <a:defRPr/>
            </a:lvl1pPr>
          </a:lstStyle>
          <a:p>
            <a:fld id="{7E707E71-8A55-D64A-9E0C-DC52F319D856}" type="slidenum">
              <a:rPr lang="en-US" altLang="en-US"/>
              <a:pPr/>
              <a:t>‹#›</a:t>
            </a:fld>
            <a:endParaRPr lang="en-US" altLang="en-US"/>
          </a:p>
        </p:txBody>
      </p:sp>
    </p:spTree>
    <p:extLst>
      <p:ext uri="{BB962C8B-B14F-4D97-AF65-F5344CB8AC3E}">
        <p14:creationId xmlns:p14="http://schemas.microsoft.com/office/powerpoint/2010/main" val="393973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658375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136523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9643618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415255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038189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460820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286815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D55A95-440A-6A46-9AF3-3C5FF1F845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F29CA7-3832-E44B-BE5A-191CEFF8D7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829DF6-F105-574E-9070-C3D14840DE2E}"/>
              </a:ext>
            </a:extLst>
          </p:cNvPr>
          <p:cNvSpPr>
            <a:spLocks noGrp="1" noChangeArrowheads="1"/>
          </p:cNvSpPr>
          <p:nvPr>
            <p:ph type="sldNum" sz="quarter" idx="12"/>
          </p:nvPr>
        </p:nvSpPr>
        <p:spPr>
          <a:ln/>
        </p:spPr>
        <p:txBody>
          <a:bodyPr/>
          <a:lstStyle>
            <a:lvl1pPr>
              <a:defRPr/>
            </a:lvl1pPr>
          </a:lstStyle>
          <a:p>
            <a:fld id="{B18CB0E2-CDB6-F440-83EA-5E632DA98058}" type="slidenum">
              <a:rPr lang="en-US" altLang="en-US"/>
              <a:pPr/>
              <a:t>‹#›</a:t>
            </a:fld>
            <a:endParaRPr lang="en-US" altLang="en-US"/>
          </a:p>
        </p:txBody>
      </p:sp>
    </p:spTree>
    <p:extLst>
      <p:ext uri="{BB962C8B-B14F-4D97-AF65-F5344CB8AC3E}">
        <p14:creationId xmlns:p14="http://schemas.microsoft.com/office/powerpoint/2010/main" val="2842848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360517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037486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6696926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9374822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AF00148-402A-1442-927F-E077811562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67F91C-9334-2043-863D-B9DD43F040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2D6EAE-2867-8545-A35E-2733C66A5A1D}"/>
              </a:ext>
            </a:extLst>
          </p:cNvPr>
          <p:cNvSpPr>
            <a:spLocks noGrp="1" noChangeArrowheads="1"/>
          </p:cNvSpPr>
          <p:nvPr>
            <p:ph type="sldNum" sz="quarter" idx="12"/>
          </p:nvPr>
        </p:nvSpPr>
        <p:spPr>
          <a:ln/>
        </p:spPr>
        <p:txBody>
          <a:bodyPr/>
          <a:lstStyle>
            <a:lvl1pPr>
              <a:defRPr/>
            </a:lvl1pPr>
          </a:lstStyle>
          <a:p>
            <a:fld id="{E177F53E-0783-9841-A65B-604FF4E41119}" type="slidenum">
              <a:rPr lang="en-US" altLang="en-US"/>
              <a:pPr/>
              <a:t>‹#›</a:t>
            </a:fld>
            <a:endParaRPr lang="en-US" altLang="en-US"/>
          </a:p>
        </p:txBody>
      </p:sp>
    </p:spTree>
    <p:extLst>
      <p:ext uri="{BB962C8B-B14F-4D97-AF65-F5344CB8AC3E}">
        <p14:creationId xmlns:p14="http://schemas.microsoft.com/office/powerpoint/2010/main" val="89898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D57057-E6FE-F946-8A1C-DD9045DB53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F353E4-C59B-6043-BC55-0BFEA27008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F6751C5-043E-CD4C-8E1E-6CA756732649}"/>
              </a:ext>
            </a:extLst>
          </p:cNvPr>
          <p:cNvSpPr>
            <a:spLocks noGrp="1" noChangeArrowheads="1"/>
          </p:cNvSpPr>
          <p:nvPr>
            <p:ph type="sldNum" sz="quarter" idx="12"/>
          </p:nvPr>
        </p:nvSpPr>
        <p:spPr>
          <a:ln/>
        </p:spPr>
        <p:txBody>
          <a:bodyPr/>
          <a:lstStyle>
            <a:lvl1pPr>
              <a:defRPr/>
            </a:lvl1pPr>
          </a:lstStyle>
          <a:p>
            <a:fld id="{9F841994-540D-0143-A6E5-F30AF9A6C0D9}" type="slidenum">
              <a:rPr lang="en-US" altLang="en-US"/>
              <a:pPr/>
              <a:t>‹#›</a:t>
            </a:fld>
            <a:endParaRPr lang="en-US" altLang="en-US"/>
          </a:p>
        </p:txBody>
      </p:sp>
    </p:spTree>
    <p:extLst>
      <p:ext uri="{BB962C8B-B14F-4D97-AF65-F5344CB8AC3E}">
        <p14:creationId xmlns:p14="http://schemas.microsoft.com/office/powerpoint/2010/main" val="115343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BB55D1-EEC0-D942-A830-98484BC43BA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E64CA91-136A-5848-9DB9-A9B4C09297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19185C3-D529-3147-8C57-E41589CB41B6}"/>
              </a:ext>
            </a:extLst>
          </p:cNvPr>
          <p:cNvSpPr>
            <a:spLocks noGrp="1" noChangeArrowheads="1"/>
          </p:cNvSpPr>
          <p:nvPr>
            <p:ph type="sldNum" sz="quarter" idx="12"/>
          </p:nvPr>
        </p:nvSpPr>
        <p:spPr>
          <a:ln/>
        </p:spPr>
        <p:txBody>
          <a:bodyPr/>
          <a:lstStyle>
            <a:lvl1pPr>
              <a:defRPr/>
            </a:lvl1pPr>
          </a:lstStyle>
          <a:p>
            <a:fld id="{234AF481-4719-EE4B-8B7C-AA64C87D59CD}" type="slidenum">
              <a:rPr lang="en-US" altLang="en-US"/>
              <a:pPr/>
              <a:t>‹#›</a:t>
            </a:fld>
            <a:endParaRPr lang="en-US" altLang="en-US"/>
          </a:p>
        </p:txBody>
      </p:sp>
    </p:spTree>
    <p:extLst>
      <p:ext uri="{BB962C8B-B14F-4D97-AF65-F5344CB8AC3E}">
        <p14:creationId xmlns:p14="http://schemas.microsoft.com/office/powerpoint/2010/main" val="43335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606ABBD-B853-8F46-A3A2-E27F87EB09E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C75EE9B-CFDB-AC40-964A-62EE760966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9A4FD11-F247-CC47-B5C2-8C1F510F2B45}"/>
              </a:ext>
            </a:extLst>
          </p:cNvPr>
          <p:cNvSpPr>
            <a:spLocks noGrp="1" noChangeArrowheads="1"/>
          </p:cNvSpPr>
          <p:nvPr>
            <p:ph type="sldNum" sz="quarter" idx="12"/>
          </p:nvPr>
        </p:nvSpPr>
        <p:spPr>
          <a:ln/>
        </p:spPr>
        <p:txBody>
          <a:bodyPr/>
          <a:lstStyle>
            <a:lvl1pPr>
              <a:defRPr/>
            </a:lvl1pPr>
          </a:lstStyle>
          <a:p>
            <a:fld id="{2E057CB7-5362-C44E-B9E7-CE0182F3D957}" type="slidenum">
              <a:rPr lang="en-US" altLang="en-US"/>
              <a:pPr/>
              <a:t>‹#›</a:t>
            </a:fld>
            <a:endParaRPr lang="en-US" altLang="en-US"/>
          </a:p>
        </p:txBody>
      </p:sp>
    </p:spTree>
    <p:extLst>
      <p:ext uri="{BB962C8B-B14F-4D97-AF65-F5344CB8AC3E}">
        <p14:creationId xmlns:p14="http://schemas.microsoft.com/office/powerpoint/2010/main" val="293836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4785991-53CE-EC4C-89AF-00049B420B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4429C2D-EF3B-A943-A4FF-9DDA88A414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14BC23-913D-B246-AD29-558CB11BF6D4}"/>
              </a:ext>
            </a:extLst>
          </p:cNvPr>
          <p:cNvSpPr>
            <a:spLocks noGrp="1" noChangeArrowheads="1"/>
          </p:cNvSpPr>
          <p:nvPr>
            <p:ph type="sldNum" sz="quarter" idx="12"/>
          </p:nvPr>
        </p:nvSpPr>
        <p:spPr>
          <a:ln/>
        </p:spPr>
        <p:txBody>
          <a:bodyPr/>
          <a:lstStyle>
            <a:lvl1pPr>
              <a:defRPr/>
            </a:lvl1pPr>
          </a:lstStyle>
          <a:p>
            <a:fld id="{15BE6C30-B8AF-EC4D-9F86-0CEC3396A539}" type="slidenum">
              <a:rPr lang="en-US" altLang="en-US"/>
              <a:pPr/>
              <a:t>‹#›</a:t>
            </a:fld>
            <a:endParaRPr lang="en-US" altLang="en-US"/>
          </a:p>
        </p:txBody>
      </p:sp>
    </p:spTree>
    <p:extLst>
      <p:ext uri="{BB962C8B-B14F-4D97-AF65-F5344CB8AC3E}">
        <p14:creationId xmlns:p14="http://schemas.microsoft.com/office/powerpoint/2010/main" val="60222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47B511-D989-5A40-A439-9FFF0996A2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FB27AE-83DB-CC48-B2B5-E51AB4D0A6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4E3274-8D93-EB4F-B0D1-44939C3DA3E1}"/>
              </a:ext>
            </a:extLst>
          </p:cNvPr>
          <p:cNvSpPr>
            <a:spLocks noGrp="1" noChangeArrowheads="1"/>
          </p:cNvSpPr>
          <p:nvPr>
            <p:ph type="sldNum" sz="quarter" idx="12"/>
          </p:nvPr>
        </p:nvSpPr>
        <p:spPr>
          <a:ln/>
        </p:spPr>
        <p:txBody>
          <a:bodyPr/>
          <a:lstStyle>
            <a:lvl1pPr>
              <a:defRPr/>
            </a:lvl1pPr>
          </a:lstStyle>
          <a:p>
            <a:fld id="{F3D26DB3-DEA6-874C-9D74-CDD823D12AA2}" type="slidenum">
              <a:rPr lang="en-US" altLang="en-US"/>
              <a:pPr/>
              <a:t>‹#›</a:t>
            </a:fld>
            <a:endParaRPr lang="en-US" altLang="en-US"/>
          </a:p>
        </p:txBody>
      </p:sp>
    </p:spTree>
    <p:extLst>
      <p:ext uri="{BB962C8B-B14F-4D97-AF65-F5344CB8AC3E}">
        <p14:creationId xmlns:p14="http://schemas.microsoft.com/office/powerpoint/2010/main" val="91791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26C8772-E473-3D4B-BCB6-6C31108937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0A54FFB-0B35-094F-B554-2BA57FFDF2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117CA4-E8AB-3141-9543-44B23EDB3953}"/>
              </a:ext>
            </a:extLst>
          </p:cNvPr>
          <p:cNvSpPr>
            <a:spLocks noGrp="1" noChangeArrowheads="1"/>
          </p:cNvSpPr>
          <p:nvPr>
            <p:ph type="sldNum" sz="quarter" idx="12"/>
          </p:nvPr>
        </p:nvSpPr>
        <p:spPr>
          <a:ln/>
        </p:spPr>
        <p:txBody>
          <a:bodyPr/>
          <a:lstStyle>
            <a:lvl1pPr>
              <a:defRPr/>
            </a:lvl1pPr>
          </a:lstStyle>
          <a:p>
            <a:fld id="{5EE638AB-241B-1342-A674-17DD53EC3A80}" type="slidenum">
              <a:rPr lang="en-US" altLang="en-US"/>
              <a:pPr/>
              <a:t>‹#›</a:t>
            </a:fld>
            <a:endParaRPr lang="en-US" altLang="en-US"/>
          </a:p>
        </p:txBody>
      </p:sp>
    </p:spTree>
    <p:extLst>
      <p:ext uri="{BB962C8B-B14F-4D97-AF65-F5344CB8AC3E}">
        <p14:creationId xmlns:p14="http://schemas.microsoft.com/office/powerpoint/2010/main" val="403021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2509252-B35E-4F45-BBE1-9EBEE76DB40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67DCD16-E834-8F40-A92B-9D099F17F34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32D41A0-2436-B848-A420-572EDB0C3D6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2B13328-BBEB-304E-9CFA-2D20825C3BA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A55D165A-A9C0-C54D-BCA5-2E0F7E2B8F3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141E6C3-0DCD-7243-A0E6-A76B5CDB80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094915878"/>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0CBB9597-35C8-FC46-B340-7C3DCE397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1" name="Text Box 13">
            <a:extLst>
              <a:ext uri="{FF2B5EF4-FFF2-40B4-BE49-F238E27FC236}">
                <a16:creationId xmlns:a16="http://schemas.microsoft.com/office/drawing/2014/main" id="{7E2E1BAD-4052-6144-9417-B924699AF01C}"/>
              </a:ext>
            </a:extLst>
          </p:cNvPr>
          <p:cNvSpPr txBox="1">
            <a:spLocks noChangeArrowheads="1"/>
          </p:cNvSpPr>
          <p:nvPr/>
        </p:nvSpPr>
        <p:spPr bwMode="auto">
          <a:xfrm>
            <a:off x="0" y="3429000"/>
            <a:ext cx="91440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dirty="0">
                <a:solidFill>
                  <a:schemeClr val="bg1"/>
                </a:solidFill>
                <a:effectLst>
                  <a:outerShdw blurRad="38100" dist="38100" dir="2700000" algn="tl">
                    <a:srgbClr val="000000"/>
                  </a:outerShdw>
                </a:effectLst>
                <a:latin typeface="Arial" charset="0"/>
                <a:cs typeface="Arial" charset="0"/>
              </a:rPr>
              <a:t>Session 26</a:t>
            </a:r>
          </a:p>
        </p:txBody>
      </p:sp>
      <p:sp>
        <p:nvSpPr>
          <p:cNvPr id="2062" name="Text Box 14">
            <a:extLst>
              <a:ext uri="{FF2B5EF4-FFF2-40B4-BE49-F238E27FC236}">
                <a16:creationId xmlns:a16="http://schemas.microsoft.com/office/drawing/2014/main" id="{F68E1949-3C9E-E645-BDBD-ACC14F8C80E1}"/>
              </a:ext>
            </a:extLst>
          </p:cNvPr>
          <p:cNvSpPr txBox="1">
            <a:spLocks noChangeArrowheads="1"/>
          </p:cNvSpPr>
          <p:nvPr/>
        </p:nvSpPr>
        <p:spPr bwMode="auto">
          <a:xfrm>
            <a:off x="0" y="990600"/>
            <a:ext cx="9144000" cy="19970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zh-CN" sz="5000" b="1" i="1" dirty="0">
                <a:solidFill>
                  <a:schemeClr val="bg1"/>
                </a:solidFill>
                <a:effectLst>
                  <a:outerShdw blurRad="38100" dist="38100" dir="2700000" algn="tl">
                    <a:srgbClr val="000000">
                      <a:alpha val="43137"/>
                    </a:srgbClr>
                  </a:outerShdw>
                </a:effectLst>
                <a:latin typeface="Arial" charset="0"/>
                <a:ea typeface="SimSun" pitchFamily="2" charset="-122"/>
                <a:cs typeface="Arial" charset="0"/>
              </a:rPr>
              <a:t>The Bible in</a:t>
            </a:r>
          </a:p>
          <a:p>
            <a:pPr algn="ctr">
              <a:spcBef>
                <a:spcPct val="50000"/>
              </a:spcBef>
              <a:defRPr/>
            </a:pPr>
            <a:r>
              <a:rPr lang="en-US" altLang="zh-CN" sz="5000" b="1" i="1" dirty="0">
                <a:solidFill>
                  <a:schemeClr val="bg1"/>
                </a:solidFill>
                <a:effectLst>
                  <a:outerShdw blurRad="38100" dist="38100" dir="2700000" algn="tl">
                    <a:srgbClr val="000000">
                      <a:alpha val="43137"/>
                    </a:srgbClr>
                  </a:outerShdw>
                </a:effectLst>
                <a:latin typeface="Arial" charset="0"/>
                <a:ea typeface="SimSun" pitchFamily="2" charset="-122"/>
                <a:cs typeface="Arial" charset="0"/>
              </a:rPr>
              <a:t>Ethical Decisions</a:t>
            </a:r>
            <a:endParaRPr lang="en-US" sz="5000"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2" name="Rectangle 1">
            <a:extLst>
              <a:ext uri="{FF2B5EF4-FFF2-40B4-BE49-F238E27FC236}">
                <a16:creationId xmlns:a16="http://schemas.microsoft.com/office/drawing/2014/main" id="{A7EEF8D3-AFE5-034D-79AE-4E35E7823284}"/>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a:extLst>
              <a:ext uri="{FF2B5EF4-FFF2-40B4-BE49-F238E27FC236}">
                <a16:creationId xmlns:a16="http://schemas.microsoft.com/office/drawing/2014/main" id="{97720967-E80A-1840-B430-1F1A1741F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2">
            <a:extLst>
              <a:ext uri="{FF2B5EF4-FFF2-40B4-BE49-F238E27FC236}">
                <a16:creationId xmlns:a16="http://schemas.microsoft.com/office/drawing/2014/main" id="{F6AC906F-E1F4-5D45-9078-4974073EEC27}"/>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3331" name="Rectangle 3">
            <a:extLst>
              <a:ext uri="{FF2B5EF4-FFF2-40B4-BE49-F238E27FC236}">
                <a16:creationId xmlns:a16="http://schemas.microsoft.com/office/drawing/2014/main" id="{8C9455FB-F82E-2441-ACFE-619893678EDD}"/>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Hermeneutical Issues in Ethical Decision-making</a:t>
            </a:r>
            <a:endParaRPr lang="en-US" sz="5000">
              <a:solidFill>
                <a:schemeClr val="bg1"/>
              </a:solidFill>
              <a:latin typeface="Arial" charset="0"/>
              <a:cs typeface="Arial" charset="0"/>
            </a:endParaRPr>
          </a:p>
        </p:txBody>
      </p:sp>
      <p:sp>
        <p:nvSpPr>
          <p:cNvPr id="11269" name="Text Box 4">
            <a:extLst>
              <a:ext uri="{FF2B5EF4-FFF2-40B4-BE49-F238E27FC236}">
                <a16:creationId xmlns:a16="http://schemas.microsoft.com/office/drawing/2014/main" id="{D1FE5913-1A1D-4248-B97D-576C012D38EC}"/>
              </a:ext>
            </a:extLst>
          </p:cNvPr>
          <p:cNvSpPr txBox="1">
            <a:spLocks noChangeArrowheads="1"/>
          </p:cNvSpPr>
          <p:nvPr/>
        </p:nvSpPr>
        <p:spPr bwMode="auto">
          <a:xfrm>
            <a:off x="533400" y="3124200"/>
            <a:ext cx="8153400" cy="25288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folHlink"/>
                </a:solidFill>
                <a:ea typeface="SimSun" panose="02010600030101010101" pitchFamily="2" charset="-122"/>
              </a:rPr>
              <a:t>Many contemporary ethical issues are not directly addressed by scripture.</a:t>
            </a:r>
            <a:endParaRPr lang="th-TH" altLang="zh-CN" sz="3200" b="1" i="1">
              <a:solidFill>
                <a:schemeClr val="folHlink"/>
              </a:solidFill>
              <a:cs typeface="Angsana New" panose="02020603050405020304" pitchFamily="18" charset="-34"/>
            </a:endParaRPr>
          </a:p>
          <a:p>
            <a:pPr eaLnBrk="1" hangingPunct="1">
              <a:buFontTx/>
              <a:buAutoNum type="alphaUcPeriod"/>
            </a:pPr>
            <a:r>
              <a:rPr lang="en-US" altLang="zh-CN" sz="3200" b="1" i="1">
                <a:solidFill>
                  <a:schemeClr val="bg1"/>
                </a:solidFill>
                <a:ea typeface="SimSun" panose="02010600030101010101" pitchFamily="2" charset="-122"/>
              </a:rPr>
              <a:t>Some ethical issues addressed in scripture, while closely related, are not identical to current ethical issues.</a:t>
            </a:r>
            <a:endParaRPr lang="th-TH" altLang="zh-CN" sz="32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4CAA7AB0-54AC-EC44-8DDB-A315BECC1EFE}"/>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4355" name="Rectangle 3">
            <a:extLst>
              <a:ext uri="{FF2B5EF4-FFF2-40B4-BE49-F238E27FC236}">
                <a16:creationId xmlns:a16="http://schemas.microsoft.com/office/drawing/2014/main" id="{70D21DCA-3F95-5749-B222-91F78CCBC81B}"/>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Hermeneutical Issues in Ethical Decision-making</a:t>
            </a:r>
            <a:endParaRPr lang="en-US" sz="5000">
              <a:solidFill>
                <a:schemeClr val="bg1"/>
              </a:solidFill>
              <a:latin typeface="Arial" charset="0"/>
              <a:cs typeface="Arial" charset="0"/>
            </a:endParaRPr>
          </a:p>
        </p:txBody>
      </p:sp>
      <p:sp>
        <p:nvSpPr>
          <p:cNvPr id="12292" name="Text Box 4">
            <a:extLst>
              <a:ext uri="{FF2B5EF4-FFF2-40B4-BE49-F238E27FC236}">
                <a16:creationId xmlns:a16="http://schemas.microsoft.com/office/drawing/2014/main" id="{E92280ED-389B-BD4C-98DB-4D8FE4795E9E}"/>
              </a:ext>
            </a:extLst>
          </p:cNvPr>
          <p:cNvSpPr txBox="1">
            <a:spLocks noChangeArrowheads="1"/>
          </p:cNvSpPr>
          <p:nvPr/>
        </p:nvSpPr>
        <p:spPr bwMode="auto">
          <a:xfrm>
            <a:off x="152400" y="2895600"/>
            <a:ext cx="8839200" cy="10668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bg1"/>
                </a:solidFill>
                <a:ea typeface="SimSun" panose="02010600030101010101" pitchFamily="2" charset="-122"/>
              </a:rPr>
              <a:t>Issues Surrounding the Relationship between the Old and New Testaments</a:t>
            </a:r>
            <a:endParaRPr lang="th-TH" altLang="zh-CN" sz="3200" b="1" i="1">
              <a:solidFill>
                <a:schemeClr val="bg1"/>
              </a:solidFill>
              <a:cs typeface="Angsana New" panose="02020603050405020304" pitchFamily="18" charset="-3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C4757CEF-CC39-5441-A70D-D53FFF8D467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5379" name="Rectangle 3">
            <a:extLst>
              <a:ext uri="{FF2B5EF4-FFF2-40B4-BE49-F238E27FC236}">
                <a16:creationId xmlns:a16="http://schemas.microsoft.com/office/drawing/2014/main" id="{F1CA7350-2740-744B-A685-538065B7E736}"/>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Hermeneutical Issues in Ethical Decision-making</a:t>
            </a:r>
            <a:endParaRPr lang="en-US" sz="5000">
              <a:solidFill>
                <a:schemeClr val="bg1"/>
              </a:solidFill>
              <a:latin typeface="Arial" charset="0"/>
              <a:cs typeface="Arial" charset="0"/>
            </a:endParaRPr>
          </a:p>
        </p:txBody>
      </p:sp>
      <p:sp>
        <p:nvSpPr>
          <p:cNvPr id="13316" name="Text Box 4">
            <a:extLst>
              <a:ext uri="{FF2B5EF4-FFF2-40B4-BE49-F238E27FC236}">
                <a16:creationId xmlns:a16="http://schemas.microsoft.com/office/drawing/2014/main" id="{637440CC-A713-7B49-90FD-674BEEBB3E04}"/>
              </a:ext>
            </a:extLst>
          </p:cNvPr>
          <p:cNvSpPr txBox="1">
            <a:spLocks noChangeArrowheads="1"/>
          </p:cNvSpPr>
          <p:nvPr/>
        </p:nvSpPr>
        <p:spPr bwMode="auto">
          <a:xfrm>
            <a:off x="152400" y="2895600"/>
            <a:ext cx="8839200" cy="25288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folHlink"/>
                </a:solidFill>
                <a:ea typeface="SimSun" panose="02010600030101010101" pitchFamily="2" charset="-122"/>
              </a:rPr>
              <a:t>Issues Surrounding the Relationship between the Old and New Testaments</a:t>
            </a:r>
            <a:endParaRPr lang="th-TH" altLang="zh-CN" sz="3200" b="1" i="1">
              <a:solidFill>
                <a:schemeClr val="folHlink"/>
              </a:solidFill>
              <a:cs typeface="Angsana New" panose="02020603050405020304" pitchFamily="18" charset="-34"/>
            </a:endParaRPr>
          </a:p>
          <a:p>
            <a:pPr eaLnBrk="1" hangingPunct="1">
              <a:buFontTx/>
              <a:buAutoNum type="alphaUcPeriod" startAt="3"/>
            </a:pPr>
            <a:r>
              <a:rPr lang="en-US" altLang="zh-CN" sz="3200" b="1" i="1">
                <a:solidFill>
                  <a:schemeClr val="bg1"/>
                </a:solidFill>
                <a:ea typeface="SimSun" panose="02010600030101010101" pitchFamily="2" charset="-122"/>
              </a:rPr>
              <a:t>The Relationship between the Uniqueness of the Situation and the Universal Character of the Ethical Demands</a:t>
            </a:r>
            <a:endParaRPr lang="th-TH" altLang="zh-CN" sz="3200" b="1" i="1">
              <a:solidFill>
                <a:schemeClr val="bg1"/>
              </a:solidFill>
              <a:cs typeface="Angsana New" panose="02020603050405020304" pitchFamily="18" charset="-3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0AF6C3E4-BACF-3B42-8850-C9B5104FB26B}"/>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6403" name="Rectangle 3">
            <a:extLst>
              <a:ext uri="{FF2B5EF4-FFF2-40B4-BE49-F238E27FC236}">
                <a16:creationId xmlns:a16="http://schemas.microsoft.com/office/drawing/2014/main" id="{2D34DB36-E166-4245-9F09-B7DFE49CD20B}"/>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Hermeneutical Issues in Ethical Decision-making</a:t>
            </a:r>
            <a:endParaRPr lang="en-US" sz="5000">
              <a:solidFill>
                <a:schemeClr val="bg1"/>
              </a:solidFill>
              <a:latin typeface="Arial" charset="0"/>
              <a:cs typeface="Arial" charset="0"/>
            </a:endParaRPr>
          </a:p>
        </p:txBody>
      </p:sp>
      <p:sp>
        <p:nvSpPr>
          <p:cNvPr id="14340" name="Text Box 4">
            <a:extLst>
              <a:ext uri="{FF2B5EF4-FFF2-40B4-BE49-F238E27FC236}">
                <a16:creationId xmlns:a16="http://schemas.microsoft.com/office/drawing/2014/main" id="{528DFBAC-E6B4-2140-A159-B50916A24246}"/>
              </a:ext>
            </a:extLst>
          </p:cNvPr>
          <p:cNvSpPr txBox="1">
            <a:spLocks noChangeArrowheads="1"/>
          </p:cNvSpPr>
          <p:nvPr/>
        </p:nvSpPr>
        <p:spPr bwMode="auto">
          <a:xfrm>
            <a:off x="152400" y="2895600"/>
            <a:ext cx="8839200" cy="350361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folHlink"/>
                </a:solidFill>
                <a:ea typeface="SimSun" panose="02010600030101010101" pitchFamily="2" charset="-122"/>
              </a:rPr>
              <a:t>Issues Surrounding the Relationship between the Old and New Testaments</a:t>
            </a:r>
            <a:endParaRPr lang="th-TH" altLang="zh-CN" sz="3200" b="1" i="1">
              <a:solidFill>
                <a:schemeClr val="folHlink"/>
              </a:solidFill>
              <a:cs typeface="Angsana New" panose="02020603050405020304" pitchFamily="18" charset="-34"/>
            </a:endParaRPr>
          </a:p>
          <a:p>
            <a:pPr eaLnBrk="1" hangingPunct="1">
              <a:buFontTx/>
              <a:buAutoNum type="alphaUcPeriod" startAt="3"/>
            </a:pPr>
            <a:r>
              <a:rPr lang="en-US" altLang="zh-CN" sz="3200" b="1" i="1">
                <a:solidFill>
                  <a:schemeClr val="folHlink"/>
                </a:solidFill>
                <a:ea typeface="SimSun" panose="02010600030101010101" pitchFamily="2" charset="-122"/>
              </a:rPr>
              <a:t>The Relationship between the Uniqueness of the Situation and the Universal Character of the Ethical Demands</a:t>
            </a:r>
            <a:endParaRPr lang="th-TH" altLang="zh-CN" sz="3200" b="1" i="1">
              <a:solidFill>
                <a:schemeClr val="folHlink"/>
              </a:solidFill>
              <a:cs typeface="Angsana New" panose="02020603050405020304" pitchFamily="18" charset="-34"/>
            </a:endParaRPr>
          </a:p>
          <a:p>
            <a:pPr eaLnBrk="1" hangingPunct="1">
              <a:buFontTx/>
              <a:buAutoNum type="alphaUcPeriod" startAt="3"/>
            </a:pPr>
            <a:r>
              <a:rPr lang="en-US" altLang="zh-CN" sz="3200" b="1" i="1">
                <a:solidFill>
                  <a:schemeClr val="bg1"/>
                </a:solidFill>
                <a:ea typeface="SimSun" panose="02010600030101010101" pitchFamily="2" charset="-122"/>
              </a:rPr>
              <a:t>Handling Issues Involving Multiple Biblical Principles and Paradigms</a:t>
            </a:r>
            <a:endParaRPr lang="th-TH" altLang="zh-CN" sz="32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8459" name="Group 11">
            <a:extLst>
              <a:ext uri="{FF2B5EF4-FFF2-40B4-BE49-F238E27FC236}">
                <a16:creationId xmlns:a16="http://schemas.microsoft.com/office/drawing/2014/main" id="{DCFB2242-6A04-9141-96F3-6D237DFA3630}"/>
              </a:ext>
            </a:extLst>
          </p:cNvPr>
          <p:cNvGraphicFramePr>
            <a:graphicFrameLocks noGrp="1"/>
          </p:cNvGraphicFramePr>
          <p:nvPr>
            <p:ph idx="1"/>
          </p:nvPr>
        </p:nvGraphicFramePr>
        <p:xfrm>
          <a:off x="457200" y="533400"/>
          <a:ext cx="8305800" cy="5791200"/>
        </p:xfrm>
        <a:graphic>
          <a:graphicData uri="http://schemas.openxmlformats.org/drawingml/2006/table">
            <a:tbl>
              <a:tblPr/>
              <a:tblGrid>
                <a:gridCol w="8305800">
                  <a:extLst>
                    <a:ext uri="{9D8B030D-6E8A-4147-A177-3AD203B41FA5}">
                      <a16:colId xmlns:a16="http://schemas.microsoft.com/office/drawing/2014/main" val="20000"/>
                    </a:ext>
                  </a:extLst>
                </a:gridCol>
              </a:tblGrid>
              <a:tr h="579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6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SimSun" pitchFamily="2" charset="-122"/>
                          <a:cs typeface="Arial" charset="0"/>
                        </a:rPr>
                        <a:t>Difficult cases must be decided within the broad contours of biblical teaching, but sometimes we may have to appeal to the leading of the Holy Spirit and the discernment of the Christian community.  This does not mean that one moral response is as good as another, but it does mean we must use humility in the decision-making process.  We need to make clear what is at stake biblically and theologically and then seek the moral good through the Spirit’s leading, sanctified reasoning, and the collective wisdom of the church, both past and present.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ea typeface="SimSun" pitchFamily="2" charset="-122"/>
                          <a:cs typeface="Arial" charset="0"/>
                        </a:rPr>
                        <a:t>Dennis P. Hollinger, </a:t>
                      </a:r>
                      <a:r>
                        <a:rPr kumimoji="0" lang="en-US" altLang="zh-CN"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ea typeface="SimSun" pitchFamily="2" charset="-122"/>
                          <a:cs typeface="Arial" charset="0"/>
                        </a:rPr>
                        <a:t>Choosing the Good</a:t>
                      </a:r>
                      <a:r>
                        <a:rPr kumimoji="0" lang="en-US" altLang="zh-CN"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ea typeface="SimSun" pitchFamily="2" charset="-122"/>
                          <a:cs typeface="Arial" charset="0"/>
                        </a:rPr>
                        <a:t>, 162</a:t>
                      </a:r>
                      <a:endParaRPr kumimoji="0" lang="en-US" sz="2400" b="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5368" name="Picture 6">
            <a:extLst>
              <a:ext uri="{FF2B5EF4-FFF2-40B4-BE49-F238E27FC236}">
                <a16:creationId xmlns:a16="http://schemas.microsoft.com/office/drawing/2014/main" id="{53C5B40B-54C8-814E-8488-C8DBBFBDA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825" y="5154613"/>
            <a:ext cx="1273175" cy="167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34C56456-AE22-134C-A6E6-6059EB012DFF}"/>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7427" name="Rectangle 3">
            <a:extLst>
              <a:ext uri="{FF2B5EF4-FFF2-40B4-BE49-F238E27FC236}">
                <a16:creationId xmlns:a16="http://schemas.microsoft.com/office/drawing/2014/main" id="{F3AE8CEF-5EE6-2D4B-B35C-6A9EE59ECC07}"/>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Forms of Ethical Guidance in the Bible</a:t>
            </a:r>
            <a:endParaRPr lang="en-US" sz="5000">
              <a:solidFill>
                <a:schemeClr val="bg1"/>
              </a:solidFill>
              <a:latin typeface="Arial" charset="0"/>
              <a:cs typeface="Arial" charset="0"/>
            </a:endParaRPr>
          </a:p>
        </p:txBody>
      </p:sp>
      <p:sp>
        <p:nvSpPr>
          <p:cNvPr id="16388" name="Text Box 4">
            <a:extLst>
              <a:ext uri="{FF2B5EF4-FFF2-40B4-BE49-F238E27FC236}">
                <a16:creationId xmlns:a16="http://schemas.microsoft.com/office/drawing/2014/main" id="{76EEDA13-377A-554C-8900-691055F49EC7}"/>
              </a:ext>
            </a:extLst>
          </p:cNvPr>
          <p:cNvSpPr txBox="1">
            <a:spLocks noChangeArrowheads="1"/>
          </p:cNvSpPr>
          <p:nvPr/>
        </p:nvSpPr>
        <p:spPr bwMode="auto">
          <a:xfrm>
            <a:off x="304800" y="2895600"/>
            <a:ext cx="8610600" cy="5794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Specific Commands in Specific Contexts</a:t>
            </a:r>
            <a:endParaRPr lang="th-TH" altLang="zh-CN" sz="3200" b="1" i="1">
              <a:solidFill>
                <a:schemeClr val="bg1"/>
              </a:solidFill>
              <a:cs typeface="Angsana New" panose="02020603050405020304" pitchFamily="18" charset="-3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1E1123D4-927E-6542-B37C-FB3437F76D59}"/>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9475" name="Rectangle 3">
            <a:extLst>
              <a:ext uri="{FF2B5EF4-FFF2-40B4-BE49-F238E27FC236}">
                <a16:creationId xmlns:a16="http://schemas.microsoft.com/office/drawing/2014/main" id="{E30EC3F5-EB2C-3A47-912B-25601D1BB6FC}"/>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Forms of Ethical Guidance in the Bible</a:t>
            </a:r>
            <a:endParaRPr lang="en-US" sz="5000">
              <a:solidFill>
                <a:schemeClr val="bg1"/>
              </a:solidFill>
              <a:latin typeface="Arial" charset="0"/>
              <a:cs typeface="Arial" charset="0"/>
            </a:endParaRPr>
          </a:p>
        </p:txBody>
      </p:sp>
      <p:sp>
        <p:nvSpPr>
          <p:cNvPr id="17412" name="Text Box 4">
            <a:extLst>
              <a:ext uri="{FF2B5EF4-FFF2-40B4-BE49-F238E27FC236}">
                <a16:creationId xmlns:a16="http://schemas.microsoft.com/office/drawing/2014/main" id="{90D15DBC-D1F7-6A41-BCB8-248B5C463E0F}"/>
              </a:ext>
            </a:extLst>
          </p:cNvPr>
          <p:cNvSpPr txBox="1">
            <a:spLocks noChangeArrowheads="1"/>
          </p:cNvSpPr>
          <p:nvPr/>
        </p:nvSpPr>
        <p:spPr bwMode="auto">
          <a:xfrm>
            <a:off x="304800" y="2895600"/>
            <a:ext cx="8610600" cy="10668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folHlink"/>
                </a:solidFill>
                <a:ea typeface="SimSun" panose="02010600030101010101" pitchFamily="2" charset="-122"/>
              </a:rPr>
              <a:t>Specific Commands in Specific Contexts</a:t>
            </a:r>
            <a:endParaRPr lang="th-TH" altLang="zh-CN" sz="3200" b="1" i="1">
              <a:solidFill>
                <a:schemeClr val="folHlink"/>
              </a:solidFill>
              <a:cs typeface="Angsana New" panose="02020603050405020304" pitchFamily="18" charset="-34"/>
            </a:endParaRPr>
          </a:p>
          <a:p>
            <a:pPr eaLnBrk="1" hangingPunct="1">
              <a:buFontTx/>
              <a:buAutoNum type="alphaUcPeriod"/>
            </a:pPr>
            <a:r>
              <a:rPr lang="en-US" altLang="zh-CN" sz="3200" b="1" i="1">
                <a:solidFill>
                  <a:schemeClr val="bg1"/>
                </a:solidFill>
                <a:ea typeface="SimSun" panose="02010600030101010101" pitchFamily="2" charset="-122"/>
              </a:rPr>
              <a:t>General Divine Commands</a:t>
            </a:r>
            <a:endParaRPr lang="th-TH" altLang="zh-CN" sz="3200" b="1" i="1">
              <a:solidFill>
                <a:schemeClr val="bg1"/>
              </a:solidFill>
              <a:cs typeface="Angsana New" panose="02020603050405020304" pitchFamily="18" charset="-3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CCBA53F1-928C-B347-A771-7F6DD4549AE9}"/>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3571" name="Rectangle 3">
            <a:extLst>
              <a:ext uri="{FF2B5EF4-FFF2-40B4-BE49-F238E27FC236}">
                <a16:creationId xmlns:a16="http://schemas.microsoft.com/office/drawing/2014/main" id="{5B1B0A9A-A952-6D48-B6C1-D4912F6B8057}"/>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Forms of Ethical Guidance in the Bible</a:t>
            </a:r>
            <a:endParaRPr lang="en-US" sz="5000">
              <a:solidFill>
                <a:schemeClr val="bg1"/>
              </a:solidFill>
              <a:latin typeface="Arial" charset="0"/>
              <a:cs typeface="Arial" charset="0"/>
            </a:endParaRPr>
          </a:p>
        </p:txBody>
      </p:sp>
      <p:sp>
        <p:nvSpPr>
          <p:cNvPr id="18436" name="Text Box 4">
            <a:extLst>
              <a:ext uri="{FF2B5EF4-FFF2-40B4-BE49-F238E27FC236}">
                <a16:creationId xmlns:a16="http://schemas.microsoft.com/office/drawing/2014/main" id="{6C00EC3A-8BB5-814F-B9B1-31E4E932D22A}"/>
              </a:ext>
            </a:extLst>
          </p:cNvPr>
          <p:cNvSpPr txBox="1">
            <a:spLocks noChangeArrowheads="1"/>
          </p:cNvSpPr>
          <p:nvPr/>
        </p:nvSpPr>
        <p:spPr bwMode="auto">
          <a:xfrm>
            <a:off x="304800" y="2895600"/>
            <a:ext cx="8610600" cy="155416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folHlink"/>
                </a:solidFill>
                <a:ea typeface="SimSun" panose="02010600030101010101" pitchFamily="2" charset="-122"/>
              </a:rPr>
              <a:t>Specific Commands in Specific Contexts</a:t>
            </a:r>
            <a:endParaRPr lang="th-TH" altLang="zh-CN" sz="3200" b="1" i="1">
              <a:solidFill>
                <a:schemeClr val="folHlink"/>
              </a:solidFill>
              <a:cs typeface="Angsana New" panose="02020603050405020304" pitchFamily="18" charset="-34"/>
            </a:endParaRPr>
          </a:p>
          <a:p>
            <a:pPr eaLnBrk="1" hangingPunct="1">
              <a:buFontTx/>
              <a:buAutoNum type="alphaUcPeriod"/>
            </a:pPr>
            <a:r>
              <a:rPr lang="en-US" altLang="zh-CN" sz="3200" b="1" i="1">
                <a:solidFill>
                  <a:schemeClr val="folHlink"/>
                </a:solidFill>
                <a:ea typeface="SimSun" panose="02010600030101010101" pitchFamily="2" charset="-122"/>
              </a:rPr>
              <a:t>General Divine Commands</a:t>
            </a:r>
            <a:endParaRPr lang="th-TH" altLang="zh-CN" sz="3200" b="1" i="1">
              <a:solidFill>
                <a:schemeClr val="folHlink"/>
              </a:solidFill>
              <a:cs typeface="Angsana New" panose="02020603050405020304" pitchFamily="18" charset="-34"/>
            </a:endParaRPr>
          </a:p>
          <a:p>
            <a:pPr eaLnBrk="1" hangingPunct="1">
              <a:buFontTx/>
              <a:buAutoNum type="alphaUcPeriod"/>
            </a:pPr>
            <a:r>
              <a:rPr lang="en-US" altLang="zh-CN" sz="3200" b="1" i="1">
                <a:solidFill>
                  <a:schemeClr val="bg1"/>
                </a:solidFill>
                <a:ea typeface="SimSun" panose="02010600030101010101" pitchFamily="2" charset="-122"/>
              </a:rPr>
              <a:t>Principles</a:t>
            </a:r>
            <a:endParaRPr lang="th-TH" altLang="zh-CN" sz="3200" b="1" i="1">
              <a:solidFill>
                <a:schemeClr val="bg1"/>
              </a:solidFill>
              <a:cs typeface="Angsana New" panose="02020603050405020304" pitchFamily="18" charset="-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CC323676-3274-B647-B10C-500DC9D2CAA2}"/>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0499" name="Rectangle 3">
            <a:extLst>
              <a:ext uri="{FF2B5EF4-FFF2-40B4-BE49-F238E27FC236}">
                <a16:creationId xmlns:a16="http://schemas.microsoft.com/office/drawing/2014/main" id="{2F1CDFE4-59BC-464C-8852-4F53A832AECA}"/>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Forms of Ethical Guidance in the Bible</a:t>
            </a:r>
            <a:endParaRPr lang="en-US" sz="5000">
              <a:solidFill>
                <a:schemeClr val="bg1"/>
              </a:solidFill>
              <a:latin typeface="Arial" charset="0"/>
              <a:cs typeface="Arial" charset="0"/>
            </a:endParaRPr>
          </a:p>
        </p:txBody>
      </p:sp>
      <p:sp>
        <p:nvSpPr>
          <p:cNvPr id="19460" name="Text Box 4">
            <a:extLst>
              <a:ext uri="{FF2B5EF4-FFF2-40B4-BE49-F238E27FC236}">
                <a16:creationId xmlns:a16="http://schemas.microsoft.com/office/drawing/2014/main" id="{DAB0007D-05B9-FC49-8F59-EBAFFF34E82D}"/>
              </a:ext>
            </a:extLst>
          </p:cNvPr>
          <p:cNvSpPr txBox="1">
            <a:spLocks noChangeArrowheads="1"/>
          </p:cNvSpPr>
          <p:nvPr/>
        </p:nvSpPr>
        <p:spPr bwMode="auto">
          <a:xfrm>
            <a:off x="304800" y="2895600"/>
            <a:ext cx="8610600" cy="252888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folHlink"/>
                </a:solidFill>
                <a:ea typeface="SimSun" panose="02010600030101010101" pitchFamily="2" charset="-122"/>
              </a:rPr>
              <a:t>Specific Commands in Specific Contexts</a:t>
            </a:r>
            <a:endParaRPr lang="th-TH" altLang="zh-CN" sz="3200" b="1" i="1">
              <a:solidFill>
                <a:schemeClr val="folHlink"/>
              </a:solidFill>
              <a:cs typeface="Angsana New" panose="02020603050405020304" pitchFamily="18" charset="-34"/>
            </a:endParaRPr>
          </a:p>
          <a:p>
            <a:pPr eaLnBrk="1" hangingPunct="1">
              <a:buFontTx/>
              <a:buAutoNum type="alphaUcPeriod"/>
            </a:pPr>
            <a:r>
              <a:rPr lang="en-US" altLang="zh-CN" sz="3200" b="1" i="1">
                <a:solidFill>
                  <a:schemeClr val="folHlink"/>
                </a:solidFill>
                <a:ea typeface="SimSun" panose="02010600030101010101" pitchFamily="2" charset="-122"/>
              </a:rPr>
              <a:t>General Divine Commands</a:t>
            </a:r>
            <a:endParaRPr lang="th-TH" altLang="zh-CN" sz="3200" b="1" i="1">
              <a:solidFill>
                <a:schemeClr val="folHlink"/>
              </a:solidFill>
              <a:cs typeface="Angsana New" panose="02020603050405020304" pitchFamily="18" charset="-34"/>
            </a:endParaRPr>
          </a:p>
          <a:p>
            <a:pPr eaLnBrk="1" hangingPunct="1">
              <a:buFontTx/>
              <a:buAutoNum type="alphaUcPeriod"/>
            </a:pPr>
            <a:r>
              <a:rPr lang="en-US" altLang="zh-CN" sz="3200" b="1" i="1">
                <a:solidFill>
                  <a:schemeClr val="folHlink"/>
                </a:solidFill>
                <a:ea typeface="SimSun" panose="02010600030101010101" pitchFamily="2" charset="-122"/>
              </a:rPr>
              <a:t>Principles</a:t>
            </a:r>
            <a:endParaRPr lang="th-TH" altLang="zh-CN" sz="3200" b="1" i="1">
              <a:solidFill>
                <a:schemeClr val="folHlink"/>
              </a:solidFill>
              <a:cs typeface="Angsana New" panose="02020603050405020304" pitchFamily="18" charset="-34"/>
            </a:endParaRPr>
          </a:p>
          <a:p>
            <a:pPr eaLnBrk="1" hangingPunct="1">
              <a:buFontTx/>
              <a:buAutoNum type="alphaUcPeriod"/>
            </a:pPr>
            <a:r>
              <a:rPr lang="en-US" altLang="zh-CN" sz="3200" b="1" i="1">
                <a:solidFill>
                  <a:schemeClr val="bg1"/>
                </a:solidFill>
                <a:ea typeface="SimSun" panose="02010600030101010101" pitchFamily="2" charset="-122"/>
              </a:rPr>
              <a:t>General Paradigms and Implied Ethical Directions</a:t>
            </a:r>
            <a:endParaRPr lang="th-TH" altLang="zh-CN" sz="3200" b="1" i="1">
              <a:solidFill>
                <a:schemeClr val="bg1"/>
              </a:solidFill>
              <a:cs typeface="Angsana New" panose="02020603050405020304" pitchFamily="18" charset="-3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905DE5BD-07D3-4A45-A4B0-6223F88E0AD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1523" name="Rectangle 3">
            <a:extLst>
              <a:ext uri="{FF2B5EF4-FFF2-40B4-BE49-F238E27FC236}">
                <a16:creationId xmlns:a16="http://schemas.microsoft.com/office/drawing/2014/main" id="{A01C253F-4DC3-EA4C-839E-EA74A3B77122}"/>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IV.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Forms of Ethical Guidance in the Bible</a:t>
            </a:r>
            <a:endParaRPr lang="en-US" sz="5000">
              <a:solidFill>
                <a:schemeClr val="bg1"/>
              </a:solidFill>
              <a:latin typeface="Arial" charset="0"/>
              <a:cs typeface="Arial" charset="0"/>
            </a:endParaRPr>
          </a:p>
        </p:txBody>
      </p:sp>
      <p:sp>
        <p:nvSpPr>
          <p:cNvPr id="20484" name="Text Box 4">
            <a:extLst>
              <a:ext uri="{FF2B5EF4-FFF2-40B4-BE49-F238E27FC236}">
                <a16:creationId xmlns:a16="http://schemas.microsoft.com/office/drawing/2014/main" id="{9DCB9E07-7686-2C48-8761-220B79814939}"/>
              </a:ext>
            </a:extLst>
          </p:cNvPr>
          <p:cNvSpPr txBox="1">
            <a:spLocks noChangeArrowheads="1"/>
          </p:cNvSpPr>
          <p:nvPr/>
        </p:nvSpPr>
        <p:spPr bwMode="auto">
          <a:xfrm>
            <a:off x="304800" y="2895600"/>
            <a:ext cx="8610600" cy="30162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folHlink"/>
                </a:solidFill>
                <a:ea typeface="SimSun" panose="02010600030101010101" pitchFamily="2" charset="-122"/>
              </a:rPr>
              <a:t>Specific Commands in Specific Contexts</a:t>
            </a:r>
            <a:endParaRPr lang="th-TH" altLang="zh-CN" sz="3200" b="1" i="1">
              <a:solidFill>
                <a:schemeClr val="folHlink"/>
              </a:solidFill>
              <a:cs typeface="Angsana New" panose="02020603050405020304" pitchFamily="18" charset="-34"/>
            </a:endParaRPr>
          </a:p>
          <a:p>
            <a:pPr eaLnBrk="1" hangingPunct="1">
              <a:buFontTx/>
              <a:buAutoNum type="alphaUcPeriod"/>
            </a:pPr>
            <a:r>
              <a:rPr lang="en-US" altLang="zh-CN" sz="3200" b="1" i="1">
                <a:solidFill>
                  <a:schemeClr val="folHlink"/>
                </a:solidFill>
                <a:ea typeface="SimSun" panose="02010600030101010101" pitchFamily="2" charset="-122"/>
              </a:rPr>
              <a:t>General Divine Commands</a:t>
            </a:r>
            <a:endParaRPr lang="th-TH" altLang="zh-CN" sz="3200" b="1" i="1">
              <a:solidFill>
                <a:schemeClr val="folHlink"/>
              </a:solidFill>
              <a:cs typeface="Angsana New" panose="02020603050405020304" pitchFamily="18" charset="-34"/>
            </a:endParaRPr>
          </a:p>
          <a:p>
            <a:pPr eaLnBrk="1" hangingPunct="1">
              <a:buFontTx/>
              <a:buAutoNum type="alphaUcPeriod"/>
            </a:pPr>
            <a:r>
              <a:rPr lang="en-US" altLang="zh-CN" sz="3200" b="1" i="1">
                <a:solidFill>
                  <a:schemeClr val="folHlink"/>
                </a:solidFill>
                <a:ea typeface="SimSun" panose="02010600030101010101" pitchFamily="2" charset="-122"/>
              </a:rPr>
              <a:t>Principles</a:t>
            </a:r>
            <a:endParaRPr lang="th-TH" altLang="zh-CN" sz="3200" b="1" i="1">
              <a:solidFill>
                <a:schemeClr val="folHlink"/>
              </a:solidFill>
              <a:cs typeface="Angsana New" panose="02020603050405020304" pitchFamily="18" charset="-34"/>
            </a:endParaRPr>
          </a:p>
          <a:p>
            <a:pPr eaLnBrk="1" hangingPunct="1">
              <a:buFontTx/>
              <a:buAutoNum type="alphaUcPeriod"/>
            </a:pPr>
            <a:r>
              <a:rPr lang="en-US" altLang="zh-CN" sz="3200" b="1" i="1">
                <a:solidFill>
                  <a:schemeClr val="folHlink"/>
                </a:solidFill>
                <a:ea typeface="SimSun" panose="02010600030101010101" pitchFamily="2" charset="-122"/>
              </a:rPr>
              <a:t>General Paradigms and Implied Ethical Directions</a:t>
            </a:r>
            <a:endParaRPr lang="th-TH" altLang="zh-CN" sz="3200" b="1" i="1">
              <a:solidFill>
                <a:schemeClr val="folHlink"/>
              </a:solidFill>
              <a:cs typeface="Angsana New" panose="02020603050405020304" pitchFamily="18" charset="-34"/>
            </a:endParaRPr>
          </a:p>
          <a:p>
            <a:pPr eaLnBrk="1" hangingPunct="1">
              <a:buFontTx/>
              <a:buAutoNum type="alphaUcPeriod"/>
            </a:pPr>
            <a:r>
              <a:rPr lang="en-US" altLang="zh-CN" sz="3200" b="1" i="1">
                <a:solidFill>
                  <a:schemeClr val="bg1"/>
                </a:solidFill>
                <a:ea typeface="SimSun" panose="02010600030101010101" pitchFamily="2" charset="-122"/>
              </a:rPr>
              <a:t>Moral Examples and Stories</a:t>
            </a:r>
            <a:endParaRPr lang="th-TH" altLang="zh-CN" sz="32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B057FF3D-0F54-D142-84CF-60FB33F1515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574474" name="Rectangle 10">
            <a:extLst>
              <a:ext uri="{FF2B5EF4-FFF2-40B4-BE49-F238E27FC236}">
                <a16:creationId xmlns:a16="http://schemas.microsoft.com/office/drawing/2014/main" id="{29B0C09C-6B17-744D-854B-0F6DDC412AB2}"/>
              </a:ext>
            </a:extLst>
          </p:cNvPr>
          <p:cNvSpPr>
            <a:spLocks noChangeArrowheads="1"/>
          </p:cNvSpPr>
          <p:nvPr/>
        </p:nvSpPr>
        <p:spPr bwMode="auto">
          <a:xfrm>
            <a:off x="0" y="1828800"/>
            <a:ext cx="9144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 Introduction:</a:t>
            </a:r>
            <a:endParaRPr lang="en-US" sz="4000">
              <a:solidFill>
                <a:schemeClr val="tx2"/>
              </a:solidFill>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F21BE19F-B0C3-2F44-B8F2-04C99F8991FA}"/>
              </a:ext>
            </a:extLst>
          </p:cNvPr>
          <p:cNvSpPr>
            <a:spLocks noChangeArrowheads="1"/>
          </p:cNvSpPr>
          <p:nvPr/>
        </p:nvSpPr>
        <p:spPr bwMode="auto">
          <a:xfrm>
            <a:off x="0" y="1828800"/>
            <a:ext cx="9144000" cy="23622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dirty="0">
                <a:solidFill>
                  <a:schemeClr val="bg1"/>
                </a:solidFill>
                <a:effectLst>
                  <a:outerShdw blurRad="38100" dist="38100" dir="2700000" algn="tl">
                    <a:srgbClr val="000000"/>
                  </a:outerShdw>
                </a:effectLst>
                <a:latin typeface="Arial" charset="0"/>
                <a:cs typeface="Arial" charset="0"/>
              </a:rPr>
              <a:t>V. Conclusion</a:t>
            </a:r>
            <a:endParaRPr lang="en-US" sz="4400" dirty="0">
              <a:solidFill>
                <a:schemeClr val="bg1"/>
              </a:solidFill>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a:extLst>
              <a:ext uri="{FF2B5EF4-FFF2-40B4-BE49-F238E27FC236}">
                <a16:creationId xmlns:a16="http://schemas.microsoft.com/office/drawing/2014/main" id="{441E7663-05B4-6849-997B-E079CE06B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 Box 2">
            <a:extLst>
              <a:ext uri="{FF2B5EF4-FFF2-40B4-BE49-F238E27FC236}">
                <a16:creationId xmlns:a16="http://schemas.microsoft.com/office/drawing/2014/main" id="{0C028AB3-9404-A145-A4AE-81B92A9D425C}"/>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28100" name="Rectangle 4">
            <a:extLst>
              <a:ext uri="{FF2B5EF4-FFF2-40B4-BE49-F238E27FC236}">
                <a16:creationId xmlns:a16="http://schemas.microsoft.com/office/drawing/2014/main" id="{4F60753B-4817-C54F-8A70-D7A42E1824AF}"/>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The Nature and Authority of Scripture in Ethical Decision-making</a:t>
            </a:r>
            <a:endParaRPr lang="en-US" sz="5000">
              <a:solidFill>
                <a:schemeClr val="bg1"/>
              </a:solidFill>
              <a:latin typeface="Arial" charset="0"/>
              <a:cs typeface="Arial" charset="0"/>
            </a:endParaRPr>
          </a:p>
        </p:txBody>
      </p:sp>
      <p:sp>
        <p:nvSpPr>
          <p:cNvPr id="4101" name="Text Box 5">
            <a:extLst>
              <a:ext uri="{FF2B5EF4-FFF2-40B4-BE49-F238E27FC236}">
                <a16:creationId xmlns:a16="http://schemas.microsoft.com/office/drawing/2014/main" id="{7F0794E5-518D-D54A-92CF-0A1A9177EA55}"/>
              </a:ext>
            </a:extLst>
          </p:cNvPr>
          <p:cNvSpPr txBox="1">
            <a:spLocks noChangeArrowheads="1"/>
          </p:cNvSpPr>
          <p:nvPr/>
        </p:nvSpPr>
        <p:spPr bwMode="auto">
          <a:xfrm>
            <a:off x="838200" y="3124200"/>
            <a:ext cx="7162800" cy="10064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The Bible as a Moral Code Book</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sz="2800" b="1">
                <a:solidFill>
                  <a:schemeClr val="bg1"/>
                </a:solidFill>
                <a:ea typeface="SimSun" panose="02010600030101010101" pitchFamily="2" charset="-122"/>
              </a:rPr>
              <a:t>Definition</a:t>
            </a:r>
            <a:endParaRPr lang="th-TH" altLang="zh-CN" sz="2800" b="1">
              <a:solidFill>
                <a:schemeClr val="bg1"/>
              </a:solidFill>
              <a:cs typeface="Angsana New" panose="02020603050405020304" pitchFamily="18" charset="-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a:extLst>
              <a:ext uri="{FF2B5EF4-FFF2-40B4-BE49-F238E27FC236}">
                <a16:creationId xmlns:a16="http://schemas.microsoft.com/office/drawing/2014/main" id="{32DFA3C9-BC7A-5643-91D0-2B4B0C44F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2">
            <a:extLst>
              <a:ext uri="{FF2B5EF4-FFF2-40B4-BE49-F238E27FC236}">
                <a16:creationId xmlns:a16="http://schemas.microsoft.com/office/drawing/2014/main" id="{847600A2-2EBD-AF44-A2C0-62FA027ADB8F}"/>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17187" name="Rectangle 3">
            <a:extLst>
              <a:ext uri="{FF2B5EF4-FFF2-40B4-BE49-F238E27FC236}">
                <a16:creationId xmlns:a16="http://schemas.microsoft.com/office/drawing/2014/main" id="{586EB6B7-E9F0-F145-80AA-06AE3F682799}"/>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The Nature and Authority of Scripture in Ethical Decision-making</a:t>
            </a:r>
            <a:endParaRPr lang="en-US" sz="5000">
              <a:solidFill>
                <a:schemeClr val="bg1"/>
              </a:solidFill>
              <a:latin typeface="Arial" charset="0"/>
              <a:cs typeface="Arial" charset="0"/>
            </a:endParaRPr>
          </a:p>
        </p:txBody>
      </p:sp>
      <p:sp>
        <p:nvSpPr>
          <p:cNvPr id="5125" name="Text Box 4">
            <a:extLst>
              <a:ext uri="{FF2B5EF4-FFF2-40B4-BE49-F238E27FC236}">
                <a16:creationId xmlns:a16="http://schemas.microsoft.com/office/drawing/2014/main" id="{A5992E04-C702-FF4F-A2EC-D591D4ED6E22}"/>
              </a:ext>
            </a:extLst>
          </p:cNvPr>
          <p:cNvSpPr txBox="1">
            <a:spLocks noChangeArrowheads="1"/>
          </p:cNvSpPr>
          <p:nvPr/>
        </p:nvSpPr>
        <p:spPr bwMode="auto">
          <a:xfrm>
            <a:off x="838200" y="3124200"/>
            <a:ext cx="7162800" cy="143351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The Bible as a Moral Code Book</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sz="2800" b="1">
                <a:solidFill>
                  <a:schemeClr val="folHlink"/>
                </a:solidFill>
                <a:ea typeface="SimSun" panose="02010600030101010101" pitchFamily="2" charset="-122"/>
              </a:rPr>
              <a:t>Definition</a:t>
            </a:r>
            <a:endParaRPr lang="th-TH" altLang="zh-CN" sz="2800" b="1">
              <a:solidFill>
                <a:schemeClr val="folHlink"/>
              </a:solidFill>
              <a:cs typeface="Angsana New" panose="02020603050405020304" pitchFamily="18" charset="-34"/>
            </a:endParaRPr>
          </a:p>
          <a:p>
            <a:pPr lvl="1" eaLnBrk="1" hangingPunct="1">
              <a:buFontTx/>
              <a:buAutoNum type="arabicPeriod"/>
            </a:pPr>
            <a:r>
              <a:rPr lang="en-US" altLang="zh-CN" sz="2800" b="1">
                <a:solidFill>
                  <a:schemeClr val="bg1"/>
                </a:solidFill>
                <a:ea typeface="SimSun" panose="02010600030101010101" pitchFamily="2" charset="-122"/>
              </a:rPr>
              <a:t>Evaluation</a:t>
            </a:r>
            <a:endParaRPr lang="th-TH" altLang="zh-CN" sz="2800" b="1">
              <a:solidFill>
                <a:schemeClr val="bg1"/>
              </a:solidFill>
              <a:cs typeface="Angsana New" panose="02020603050405020304" pitchFamily="18" charset="-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a:extLst>
              <a:ext uri="{FF2B5EF4-FFF2-40B4-BE49-F238E27FC236}">
                <a16:creationId xmlns:a16="http://schemas.microsoft.com/office/drawing/2014/main" id="{429ADE4E-D151-7F4B-B380-DF8C06CD3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2">
            <a:extLst>
              <a:ext uri="{FF2B5EF4-FFF2-40B4-BE49-F238E27FC236}">
                <a16:creationId xmlns:a16="http://schemas.microsoft.com/office/drawing/2014/main" id="{47474B70-4D0C-7B47-BA23-BD7CBF2FB52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18211" name="Rectangle 3">
            <a:extLst>
              <a:ext uri="{FF2B5EF4-FFF2-40B4-BE49-F238E27FC236}">
                <a16:creationId xmlns:a16="http://schemas.microsoft.com/office/drawing/2014/main" id="{D45C82D6-6568-E748-98C4-E395BF524173}"/>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The Nature and Authority of Scripture in Ethical Decision-making</a:t>
            </a:r>
            <a:endParaRPr lang="en-US" sz="5000">
              <a:solidFill>
                <a:schemeClr val="bg1"/>
              </a:solidFill>
              <a:latin typeface="Arial" charset="0"/>
              <a:cs typeface="Arial" charset="0"/>
            </a:endParaRPr>
          </a:p>
        </p:txBody>
      </p:sp>
      <p:sp>
        <p:nvSpPr>
          <p:cNvPr id="6149" name="Text Box 4">
            <a:extLst>
              <a:ext uri="{FF2B5EF4-FFF2-40B4-BE49-F238E27FC236}">
                <a16:creationId xmlns:a16="http://schemas.microsoft.com/office/drawing/2014/main" id="{8417ACBF-7750-7043-AD17-AE93900F08F5}"/>
              </a:ext>
            </a:extLst>
          </p:cNvPr>
          <p:cNvSpPr txBox="1">
            <a:spLocks noChangeArrowheads="1"/>
          </p:cNvSpPr>
          <p:nvPr/>
        </p:nvSpPr>
        <p:spPr bwMode="auto">
          <a:xfrm>
            <a:off x="838200" y="3124200"/>
            <a:ext cx="7162800" cy="2714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folHlink"/>
                </a:solidFill>
                <a:ea typeface="SimSun" panose="02010600030101010101" pitchFamily="2" charset="-122"/>
              </a:rPr>
              <a:t>The Bible as a Moral Code Book</a:t>
            </a:r>
            <a:endParaRPr lang="th-TH" altLang="zh-CN" sz="3200" b="1" i="1">
              <a:solidFill>
                <a:schemeClr val="folHlink"/>
              </a:solidFill>
              <a:cs typeface="Angsana New" panose="02020603050405020304" pitchFamily="18" charset="-34"/>
            </a:endParaRPr>
          </a:p>
          <a:p>
            <a:pPr lvl="1" eaLnBrk="1" hangingPunct="1">
              <a:buFontTx/>
              <a:buAutoNum type="arabicPeriod"/>
            </a:pPr>
            <a:r>
              <a:rPr lang="en-US" altLang="zh-CN" sz="2800" b="1">
                <a:solidFill>
                  <a:schemeClr val="folHlink"/>
                </a:solidFill>
                <a:ea typeface="SimSun" panose="02010600030101010101" pitchFamily="2" charset="-122"/>
              </a:rPr>
              <a:t>Definition</a:t>
            </a:r>
            <a:endParaRPr lang="th-TH" altLang="zh-CN" sz="2800" b="1">
              <a:solidFill>
                <a:schemeClr val="folHlink"/>
              </a:solidFill>
              <a:cs typeface="Angsana New" panose="02020603050405020304" pitchFamily="18" charset="-34"/>
            </a:endParaRPr>
          </a:p>
          <a:p>
            <a:pPr lvl="1" eaLnBrk="1" hangingPunct="1">
              <a:buFontTx/>
              <a:buAutoNum type="arabicPeriod"/>
            </a:pPr>
            <a:r>
              <a:rPr lang="en-US" altLang="zh-CN" sz="2800" b="1">
                <a:solidFill>
                  <a:schemeClr val="folHlink"/>
                </a:solidFill>
                <a:ea typeface="SimSun" panose="02010600030101010101" pitchFamily="2" charset="-122"/>
              </a:rPr>
              <a:t>Evaluation</a:t>
            </a:r>
            <a:endParaRPr lang="th-TH" altLang="zh-CN" sz="2800" b="1">
              <a:solidFill>
                <a:schemeClr val="folHlink"/>
              </a:solidFill>
              <a:cs typeface="Angsana New" panose="02020603050405020304" pitchFamily="18" charset="-34"/>
            </a:endParaRPr>
          </a:p>
          <a:p>
            <a:pPr eaLnBrk="1" hangingPunct="1">
              <a:buFontTx/>
              <a:buAutoNum type="alphaUcPeriod"/>
            </a:pPr>
            <a:r>
              <a:rPr lang="en-US" altLang="zh-CN" sz="2800" b="1">
                <a:solidFill>
                  <a:schemeClr val="bg1"/>
                </a:solidFill>
                <a:ea typeface="SimSun" panose="02010600030101010101" pitchFamily="2" charset="-122"/>
              </a:rPr>
              <a:t>The Bible as a Helpful Moral Resource Alongside Many Other Resources</a:t>
            </a:r>
            <a:endParaRPr lang="th-TH" altLang="zh-CN" sz="2800" b="1">
              <a:solidFill>
                <a:schemeClr val="bg1"/>
              </a:solidFill>
              <a:cs typeface="Angsana New" panose="02020603050405020304" pitchFamily="18" charset="-34"/>
            </a:endParaRPr>
          </a:p>
          <a:p>
            <a:pPr lvl="1" eaLnBrk="1" hangingPunct="1">
              <a:buFontTx/>
              <a:buAutoNum type="arabicPeriod"/>
            </a:pPr>
            <a:r>
              <a:rPr lang="en-US" altLang="en-US" sz="2800" b="1">
                <a:solidFill>
                  <a:schemeClr val="bg1"/>
                </a:solidFill>
                <a:cs typeface="Angsana New" panose="02020603050405020304" pitchFamily="18" charset="-34"/>
              </a:rPr>
              <a:t>Definition</a:t>
            </a:r>
            <a:endParaRPr lang="th-TH" altLang="en-US" sz="2800" b="1">
              <a:solidFill>
                <a:schemeClr val="bg1"/>
              </a:solidFill>
              <a:cs typeface="Angsana New" panose="02020603050405020304" pitchFamily="18" charset="-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a:extLst>
              <a:ext uri="{FF2B5EF4-FFF2-40B4-BE49-F238E27FC236}">
                <a16:creationId xmlns:a16="http://schemas.microsoft.com/office/drawing/2014/main" id="{EB27CC39-ABF5-8C4F-8216-3185AD610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2">
            <a:extLst>
              <a:ext uri="{FF2B5EF4-FFF2-40B4-BE49-F238E27FC236}">
                <a16:creationId xmlns:a16="http://schemas.microsoft.com/office/drawing/2014/main" id="{DD52917C-26D9-DA4F-AE8C-B1FED3A63238}"/>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19235" name="Rectangle 3">
            <a:extLst>
              <a:ext uri="{FF2B5EF4-FFF2-40B4-BE49-F238E27FC236}">
                <a16:creationId xmlns:a16="http://schemas.microsoft.com/office/drawing/2014/main" id="{F1BA25CF-7CCC-BC4B-A1BD-237AC407D56E}"/>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The Nature and Authority of Scripture in Ethical Decision-making</a:t>
            </a:r>
            <a:endParaRPr lang="en-US" sz="5000">
              <a:solidFill>
                <a:schemeClr val="bg1"/>
              </a:solidFill>
              <a:latin typeface="Arial" charset="0"/>
              <a:cs typeface="Arial" charset="0"/>
            </a:endParaRPr>
          </a:p>
        </p:txBody>
      </p:sp>
      <p:sp>
        <p:nvSpPr>
          <p:cNvPr id="7173" name="Text Box 4">
            <a:extLst>
              <a:ext uri="{FF2B5EF4-FFF2-40B4-BE49-F238E27FC236}">
                <a16:creationId xmlns:a16="http://schemas.microsoft.com/office/drawing/2014/main" id="{CB8167EF-5E5C-5C44-BDB7-0A3764C42EA2}"/>
              </a:ext>
            </a:extLst>
          </p:cNvPr>
          <p:cNvSpPr txBox="1">
            <a:spLocks noChangeArrowheads="1"/>
          </p:cNvSpPr>
          <p:nvPr/>
        </p:nvSpPr>
        <p:spPr bwMode="auto">
          <a:xfrm>
            <a:off x="838200" y="3124200"/>
            <a:ext cx="7162800" cy="314166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folHlink"/>
                </a:solidFill>
                <a:ea typeface="SimSun" panose="02010600030101010101" pitchFamily="2" charset="-122"/>
              </a:rPr>
              <a:t>The Bible as a Moral Code Book</a:t>
            </a:r>
            <a:endParaRPr lang="th-TH" altLang="zh-CN" sz="3200" b="1" i="1">
              <a:solidFill>
                <a:schemeClr val="folHlink"/>
              </a:solidFill>
              <a:cs typeface="Angsana New" panose="02020603050405020304" pitchFamily="18" charset="-34"/>
            </a:endParaRPr>
          </a:p>
          <a:p>
            <a:pPr lvl="1" eaLnBrk="1" hangingPunct="1">
              <a:buFontTx/>
              <a:buAutoNum type="arabicPeriod"/>
            </a:pPr>
            <a:r>
              <a:rPr lang="en-US" altLang="zh-CN" sz="2800" b="1">
                <a:solidFill>
                  <a:schemeClr val="folHlink"/>
                </a:solidFill>
                <a:ea typeface="SimSun" panose="02010600030101010101" pitchFamily="2" charset="-122"/>
              </a:rPr>
              <a:t>Definition</a:t>
            </a:r>
            <a:endParaRPr lang="th-TH" altLang="zh-CN" sz="2800" b="1">
              <a:solidFill>
                <a:schemeClr val="folHlink"/>
              </a:solidFill>
              <a:cs typeface="Angsana New" panose="02020603050405020304" pitchFamily="18" charset="-34"/>
            </a:endParaRPr>
          </a:p>
          <a:p>
            <a:pPr lvl="1" eaLnBrk="1" hangingPunct="1">
              <a:buFontTx/>
              <a:buAutoNum type="arabicPeriod"/>
            </a:pPr>
            <a:r>
              <a:rPr lang="en-US" altLang="zh-CN" sz="2800" b="1">
                <a:solidFill>
                  <a:schemeClr val="folHlink"/>
                </a:solidFill>
                <a:ea typeface="SimSun" panose="02010600030101010101" pitchFamily="2" charset="-122"/>
              </a:rPr>
              <a:t>Evaluation</a:t>
            </a:r>
            <a:endParaRPr lang="th-TH" altLang="zh-CN" sz="2800" b="1">
              <a:solidFill>
                <a:schemeClr val="folHlink"/>
              </a:solidFill>
              <a:cs typeface="Angsana New" panose="02020603050405020304" pitchFamily="18" charset="-34"/>
            </a:endParaRPr>
          </a:p>
          <a:p>
            <a:pPr eaLnBrk="1" hangingPunct="1">
              <a:buFontTx/>
              <a:buAutoNum type="alphaUcPeriod"/>
            </a:pPr>
            <a:r>
              <a:rPr lang="en-US" altLang="zh-CN" sz="2800" b="1">
                <a:solidFill>
                  <a:schemeClr val="bg1"/>
                </a:solidFill>
                <a:ea typeface="SimSun" panose="02010600030101010101" pitchFamily="2" charset="-122"/>
              </a:rPr>
              <a:t>The Bible as a Helpful Moral Resource Alongside Many Other Resources</a:t>
            </a:r>
            <a:endParaRPr lang="th-TH" altLang="zh-CN" sz="2800" b="1">
              <a:solidFill>
                <a:schemeClr val="bg1"/>
              </a:solidFill>
              <a:cs typeface="Angsana New" panose="02020603050405020304" pitchFamily="18" charset="-34"/>
            </a:endParaRPr>
          </a:p>
          <a:p>
            <a:pPr lvl="1" eaLnBrk="1" hangingPunct="1">
              <a:buFontTx/>
              <a:buAutoNum type="arabicPeriod"/>
            </a:pPr>
            <a:r>
              <a:rPr lang="en-US" altLang="en-US" sz="2800" b="1">
                <a:solidFill>
                  <a:schemeClr val="folHlink"/>
                </a:solidFill>
                <a:cs typeface="Angsana New" panose="02020603050405020304" pitchFamily="18" charset="-34"/>
              </a:rPr>
              <a:t>Definition</a:t>
            </a:r>
          </a:p>
          <a:p>
            <a:pPr lvl="1" eaLnBrk="1" hangingPunct="1">
              <a:buFontTx/>
              <a:buAutoNum type="arabicPeriod"/>
            </a:pPr>
            <a:r>
              <a:rPr lang="en-US" altLang="en-US" sz="2800" b="1">
                <a:solidFill>
                  <a:schemeClr val="bg1"/>
                </a:solidFill>
                <a:cs typeface="Angsana New" panose="02020603050405020304" pitchFamily="18" charset="-34"/>
              </a:rPr>
              <a:t>Evaluation</a:t>
            </a:r>
            <a:endParaRPr lang="th-TH" altLang="en-US" sz="2800" b="1">
              <a:solidFill>
                <a:schemeClr val="bg1"/>
              </a:solidFill>
              <a:cs typeface="Angsana New" panose="02020603050405020304" pitchFamily="18" charset="-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5BE254B0-CB9A-984E-A822-01DDF2580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ext Box 2">
            <a:extLst>
              <a:ext uri="{FF2B5EF4-FFF2-40B4-BE49-F238E27FC236}">
                <a16:creationId xmlns:a16="http://schemas.microsoft.com/office/drawing/2014/main" id="{63D89F9F-C539-DF46-961F-4255DC60929A}"/>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0259" name="Rectangle 3">
            <a:extLst>
              <a:ext uri="{FF2B5EF4-FFF2-40B4-BE49-F238E27FC236}">
                <a16:creationId xmlns:a16="http://schemas.microsoft.com/office/drawing/2014/main" id="{C88E3D34-8E6F-0F4A-A2EE-618966E891A4}"/>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The Nature and Authority of Scripture in Ethical Decision-making</a:t>
            </a:r>
            <a:endParaRPr lang="en-US" sz="5000">
              <a:solidFill>
                <a:schemeClr val="bg1"/>
              </a:solidFill>
              <a:latin typeface="Arial" charset="0"/>
              <a:cs typeface="Arial" charset="0"/>
            </a:endParaRPr>
          </a:p>
        </p:txBody>
      </p:sp>
      <p:sp>
        <p:nvSpPr>
          <p:cNvPr id="8197" name="Text Box 4">
            <a:extLst>
              <a:ext uri="{FF2B5EF4-FFF2-40B4-BE49-F238E27FC236}">
                <a16:creationId xmlns:a16="http://schemas.microsoft.com/office/drawing/2014/main" id="{C425E854-22A0-2E4F-9C1F-62747AAB0E38}"/>
              </a:ext>
            </a:extLst>
          </p:cNvPr>
          <p:cNvSpPr txBox="1">
            <a:spLocks noChangeArrowheads="1"/>
          </p:cNvSpPr>
          <p:nvPr/>
        </p:nvSpPr>
        <p:spPr bwMode="auto">
          <a:xfrm>
            <a:off x="533400" y="3124200"/>
            <a:ext cx="8153400" cy="10064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bg1"/>
                </a:solidFill>
                <a:ea typeface="SimSun" panose="02010600030101010101" pitchFamily="2" charset="-122"/>
              </a:rPr>
              <a:t>The Bible as the Inspired Word of God</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sz="2800" b="1">
                <a:solidFill>
                  <a:schemeClr val="bg1"/>
                </a:solidFill>
                <a:ea typeface="SimSun" panose="02010600030101010101" pitchFamily="2" charset="-122"/>
              </a:rPr>
              <a:t>Definition</a:t>
            </a:r>
            <a:endParaRPr lang="th-TH" altLang="zh-CN" sz="280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a:extLst>
              <a:ext uri="{FF2B5EF4-FFF2-40B4-BE49-F238E27FC236}">
                <a16:creationId xmlns:a16="http://schemas.microsoft.com/office/drawing/2014/main" id="{4FA6B0A6-322B-8749-A45E-9A0AB42C6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 Box 2">
            <a:extLst>
              <a:ext uri="{FF2B5EF4-FFF2-40B4-BE49-F238E27FC236}">
                <a16:creationId xmlns:a16="http://schemas.microsoft.com/office/drawing/2014/main" id="{465510D3-5E84-3B4E-81D6-0BF7666AF783}"/>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1283" name="Rectangle 3">
            <a:extLst>
              <a:ext uri="{FF2B5EF4-FFF2-40B4-BE49-F238E27FC236}">
                <a16:creationId xmlns:a16="http://schemas.microsoft.com/office/drawing/2014/main" id="{9F00F6A1-1C7C-CA45-8384-4A15A35968E2}"/>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The Nature and Authority of Scripture in Ethical Decision-making</a:t>
            </a:r>
            <a:endParaRPr lang="en-US" sz="5000">
              <a:solidFill>
                <a:schemeClr val="bg1"/>
              </a:solidFill>
              <a:latin typeface="Arial" charset="0"/>
              <a:cs typeface="Arial" charset="0"/>
            </a:endParaRPr>
          </a:p>
        </p:txBody>
      </p:sp>
      <p:sp>
        <p:nvSpPr>
          <p:cNvPr id="9221" name="Text Box 4">
            <a:extLst>
              <a:ext uri="{FF2B5EF4-FFF2-40B4-BE49-F238E27FC236}">
                <a16:creationId xmlns:a16="http://schemas.microsoft.com/office/drawing/2014/main" id="{BE03FBC4-958B-AD47-86B6-00F5785FC81F}"/>
              </a:ext>
            </a:extLst>
          </p:cNvPr>
          <p:cNvSpPr txBox="1">
            <a:spLocks noChangeArrowheads="1"/>
          </p:cNvSpPr>
          <p:nvPr/>
        </p:nvSpPr>
        <p:spPr bwMode="auto">
          <a:xfrm>
            <a:off x="533400" y="3124200"/>
            <a:ext cx="8153400" cy="143351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914400" indent="-45720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startAt="3"/>
            </a:pPr>
            <a:r>
              <a:rPr lang="en-US" altLang="zh-CN" sz="3200" b="1" i="1">
                <a:solidFill>
                  <a:schemeClr val="bg1"/>
                </a:solidFill>
                <a:ea typeface="SimSun" panose="02010600030101010101" pitchFamily="2" charset="-122"/>
              </a:rPr>
              <a:t>The Bible as the Inspired Word of God</a:t>
            </a:r>
            <a:endParaRPr lang="th-TH" altLang="zh-CN" sz="3200" b="1" i="1">
              <a:solidFill>
                <a:schemeClr val="bg1"/>
              </a:solidFill>
              <a:cs typeface="Angsana New" panose="02020603050405020304" pitchFamily="18" charset="-34"/>
            </a:endParaRPr>
          </a:p>
          <a:p>
            <a:pPr lvl="1" eaLnBrk="1" hangingPunct="1">
              <a:buFontTx/>
              <a:buAutoNum type="arabicPeriod"/>
            </a:pPr>
            <a:r>
              <a:rPr lang="en-US" altLang="zh-CN" sz="2800" b="1">
                <a:solidFill>
                  <a:schemeClr val="folHlink"/>
                </a:solidFill>
                <a:ea typeface="SimSun" panose="02010600030101010101" pitchFamily="2" charset="-122"/>
              </a:rPr>
              <a:t>Definition</a:t>
            </a:r>
            <a:endParaRPr lang="th-TH" altLang="zh-CN" sz="2800" b="1">
              <a:solidFill>
                <a:schemeClr val="folHlink"/>
              </a:solidFill>
              <a:cs typeface="Angsana New" panose="02020603050405020304" pitchFamily="18" charset="-34"/>
            </a:endParaRPr>
          </a:p>
          <a:p>
            <a:pPr lvl="1" eaLnBrk="1" hangingPunct="1">
              <a:buFontTx/>
              <a:buAutoNum type="arabicPeriod"/>
            </a:pPr>
            <a:r>
              <a:rPr lang="en-US" altLang="zh-CN" sz="2800" b="1">
                <a:solidFill>
                  <a:schemeClr val="bg1"/>
                </a:solidFill>
                <a:ea typeface="SimSun" panose="02010600030101010101" pitchFamily="2" charset="-122"/>
              </a:rPr>
              <a:t>Evaluation</a:t>
            </a:r>
            <a:endParaRPr lang="th-TH" altLang="zh-CN" sz="2800" b="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a:extLst>
              <a:ext uri="{FF2B5EF4-FFF2-40B4-BE49-F238E27FC236}">
                <a16:creationId xmlns:a16="http://schemas.microsoft.com/office/drawing/2014/main" id="{2EE70AF1-5394-C449-A9AE-4BB9DADE5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2">
            <a:extLst>
              <a:ext uri="{FF2B5EF4-FFF2-40B4-BE49-F238E27FC236}">
                <a16:creationId xmlns:a16="http://schemas.microsoft.com/office/drawing/2014/main" id="{BD46A0CB-7C95-BB4C-AF31-4196DB90AD17}"/>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2307" name="Rectangle 3">
            <a:extLst>
              <a:ext uri="{FF2B5EF4-FFF2-40B4-BE49-F238E27FC236}">
                <a16:creationId xmlns:a16="http://schemas.microsoft.com/office/drawing/2014/main" id="{76654C74-B54D-AE4F-BC27-0AF427EBA218}"/>
              </a:ext>
            </a:extLst>
          </p:cNvPr>
          <p:cNvSpPr>
            <a:spLocks noChangeArrowheads="1"/>
          </p:cNvSpPr>
          <p:nvPr/>
        </p:nvSpPr>
        <p:spPr bwMode="auto">
          <a:xfrm>
            <a:off x="0" y="1143000"/>
            <a:ext cx="9144000" cy="11430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5000" b="1" i="1">
                <a:solidFill>
                  <a:schemeClr val="bg1"/>
                </a:solidFill>
                <a:effectLst>
                  <a:outerShdw blurRad="38100" dist="38100" dir="2700000" algn="tl">
                    <a:srgbClr val="000000"/>
                  </a:outerShdw>
                </a:effectLst>
                <a:latin typeface="Arial" charset="0"/>
                <a:cs typeface="Arial" charset="0"/>
              </a:rPr>
              <a:t>III. </a:t>
            </a:r>
            <a:r>
              <a:rPr lang="en-US" altLang="zh-CN" sz="5000" b="1" i="1">
                <a:solidFill>
                  <a:schemeClr val="bg1"/>
                </a:solidFill>
                <a:effectLst>
                  <a:outerShdw blurRad="38100" dist="38100" dir="2700000" algn="tl">
                    <a:srgbClr val="000000"/>
                  </a:outerShdw>
                </a:effectLst>
                <a:latin typeface="Arial" charset="0"/>
                <a:ea typeface="SimSun" pitchFamily="2" charset="-122"/>
                <a:cs typeface="Arial" charset="0"/>
              </a:rPr>
              <a:t>Hermeneutical Issues in Ethical Decision-making</a:t>
            </a:r>
            <a:endParaRPr lang="en-US" sz="5000">
              <a:solidFill>
                <a:schemeClr val="bg1"/>
              </a:solidFill>
              <a:latin typeface="Arial" charset="0"/>
              <a:cs typeface="Arial" charset="0"/>
            </a:endParaRPr>
          </a:p>
        </p:txBody>
      </p:sp>
      <p:sp>
        <p:nvSpPr>
          <p:cNvPr id="10245" name="Text Box 4">
            <a:extLst>
              <a:ext uri="{FF2B5EF4-FFF2-40B4-BE49-F238E27FC236}">
                <a16:creationId xmlns:a16="http://schemas.microsoft.com/office/drawing/2014/main" id="{EE587164-B197-C24A-8549-5227E3EDA0DF}"/>
              </a:ext>
            </a:extLst>
          </p:cNvPr>
          <p:cNvSpPr txBox="1">
            <a:spLocks noChangeArrowheads="1"/>
          </p:cNvSpPr>
          <p:nvPr/>
        </p:nvSpPr>
        <p:spPr bwMode="auto">
          <a:xfrm>
            <a:off x="533400" y="3124200"/>
            <a:ext cx="8153400" cy="10668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FontTx/>
              <a:buAutoNum type="alphaUcPeriod"/>
            </a:pPr>
            <a:r>
              <a:rPr lang="en-US" altLang="zh-CN" sz="3200" b="1" i="1">
                <a:solidFill>
                  <a:schemeClr val="bg1"/>
                </a:solidFill>
                <a:ea typeface="SimSun" panose="02010600030101010101" pitchFamily="2" charset="-122"/>
              </a:rPr>
              <a:t>Many contemporary ethical issues are not directly addressed by scripture.</a:t>
            </a:r>
            <a:endParaRPr lang="th-TH" altLang="zh-CN" sz="3200" b="1" i="1">
              <a:solidFill>
                <a:schemeClr val="bg1"/>
              </a:solidFill>
              <a:cs typeface="Angsana New" panose="02020603050405020304" pitchFamily="18" charset="-34"/>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8274</TotalTime>
  <Words>572</Words>
  <Application>Microsoft Macintosh PowerPoint</Application>
  <PresentationFormat>On-screen Show (4:3)</PresentationFormat>
  <Paragraphs>75</Paragraphs>
  <Slides>22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Worldview link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Time</dc:title>
  <dc:creator>George Winkler</dc:creator>
  <cp:lastModifiedBy>Rick Griffith</cp:lastModifiedBy>
  <cp:revision>461</cp:revision>
  <dcterms:created xsi:type="dcterms:W3CDTF">2008-04-22T20:27:24Z</dcterms:created>
  <dcterms:modified xsi:type="dcterms:W3CDTF">2023-02-18T09:47:18Z</dcterms:modified>
</cp:coreProperties>
</file>